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3" autoAdjust="0"/>
    <p:restoredTop sz="94672" autoAdjust="0"/>
  </p:normalViewPr>
  <p:slideViewPr>
    <p:cSldViewPr>
      <p:cViewPr varScale="1">
        <p:scale>
          <a:sx n="69" d="100"/>
          <a:sy n="69" d="100"/>
        </p:scale>
        <p:origin x="-8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47C36-54A4-4B30-98E1-C83831645671}" type="doc">
      <dgm:prSet loTypeId="urn:microsoft.com/office/officeart/2005/8/layout/vList3" loCatId="list" qsTypeId="urn:microsoft.com/office/officeart/2005/8/quickstyle/3d3" qsCatId="3D" csTypeId="urn:microsoft.com/office/officeart/2005/8/colors/accent1_2" csCatId="accent1" phldr="1"/>
      <dgm:spPr/>
    </dgm:pt>
    <dgm:pt modelId="{3E6B3C4A-1BE3-4F0A-9BAE-50A5A25202BA}">
      <dgm:prSet phldrT="[Text]" custT="1"/>
      <dgm:spPr/>
      <dgm:t>
        <a:bodyPr/>
        <a:lstStyle/>
        <a:p>
          <a:r>
            <a:rPr lang="en-US" sz="1800" dirty="0" smtClean="0"/>
            <a:t>Devastation left by hundreds of years of Spanish </a:t>
          </a:r>
          <a:r>
            <a:rPr lang="en-US" sz="1800" dirty="0" err="1" smtClean="0"/>
            <a:t>Colonizarion</a:t>
          </a:r>
          <a:endParaRPr lang="en-US" sz="1800" dirty="0"/>
        </a:p>
      </dgm:t>
    </dgm:pt>
    <dgm:pt modelId="{78B0CC04-FEDB-4FA6-B00E-A57D752F561A}" type="parTrans" cxnId="{497CCB8D-E4A5-4259-ACA5-AA0827080F8C}">
      <dgm:prSet/>
      <dgm:spPr/>
      <dgm:t>
        <a:bodyPr/>
        <a:lstStyle/>
        <a:p>
          <a:endParaRPr lang="en-US"/>
        </a:p>
      </dgm:t>
    </dgm:pt>
    <dgm:pt modelId="{617CBE6F-1D0D-4664-8DF9-B7D4A8E9F049}" type="sibTrans" cxnId="{497CCB8D-E4A5-4259-ACA5-AA0827080F8C}">
      <dgm:prSet/>
      <dgm:spPr/>
      <dgm:t>
        <a:bodyPr/>
        <a:lstStyle/>
        <a:p>
          <a:endParaRPr lang="en-US"/>
        </a:p>
      </dgm:t>
    </dgm:pt>
    <dgm:pt modelId="{4676B809-876A-49E4-8A9B-B35EE9CFB87E}">
      <dgm:prSet phldrT="[Text]" custT="1"/>
      <dgm:spPr/>
      <dgm:t>
        <a:bodyPr/>
        <a:lstStyle/>
        <a:p>
          <a:r>
            <a:rPr lang="en-US" sz="1800" dirty="0" smtClean="0"/>
            <a:t>U.S Control wasn’t much better </a:t>
          </a:r>
          <a:endParaRPr lang="en-US" sz="1800" dirty="0"/>
        </a:p>
      </dgm:t>
    </dgm:pt>
    <dgm:pt modelId="{2D67A2F5-E490-44DB-95FD-DE1E6A039B9A}" type="parTrans" cxnId="{EC326B5B-38F4-4149-897F-D38A78B5D6C3}">
      <dgm:prSet/>
      <dgm:spPr/>
      <dgm:t>
        <a:bodyPr/>
        <a:lstStyle/>
        <a:p>
          <a:endParaRPr lang="en-US"/>
        </a:p>
      </dgm:t>
    </dgm:pt>
    <dgm:pt modelId="{0F259B11-0E4F-4A33-98BC-F26281A63E15}" type="sibTrans" cxnId="{EC326B5B-38F4-4149-897F-D38A78B5D6C3}">
      <dgm:prSet/>
      <dgm:spPr/>
      <dgm:t>
        <a:bodyPr/>
        <a:lstStyle/>
        <a:p>
          <a:endParaRPr lang="en-US"/>
        </a:p>
      </dgm:t>
    </dgm:pt>
    <dgm:pt modelId="{18DEF947-7F8A-429C-B924-1B17062C7B3F}">
      <dgm:prSet phldrT="[Text]" custT="1"/>
      <dgm:spPr/>
      <dgm:t>
        <a:bodyPr/>
        <a:lstStyle/>
        <a:p>
          <a:r>
            <a:rPr lang="en-US" sz="1800" dirty="0" smtClean="0"/>
            <a:t>Extreme poverty and political turmoil</a:t>
          </a:r>
          <a:endParaRPr lang="en-US" sz="1800" dirty="0"/>
        </a:p>
      </dgm:t>
    </dgm:pt>
    <dgm:pt modelId="{0713FF7E-FC36-42C3-BC7E-4612E5CF8766}" type="parTrans" cxnId="{3A8C5248-DEE9-4540-9170-8529624761AE}">
      <dgm:prSet/>
      <dgm:spPr/>
      <dgm:t>
        <a:bodyPr/>
        <a:lstStyle/>
        <a:p>
          <a:endParaRPr lang="en-US"/>
        </a:p>
      </dgm:t>
    </dgm:pt>
    <dgm:pt modelId="{D9460DDD-F685-40CE-834F-F313967F0EC2}" type="sibTrans" cxnId="{3A8C5248-DEE9-4540-9170-8529624761AE}">
      <dgm:prSet/>
      <dgm:spPr/>
      <dgm:t>
        <a:bodyPr/>
        <a:lstStyle/>
        <a:p>
          <a:endParaRPr lang="en-US"/>
        </a:p>
      </dgm:t>
    </dgm:pt>
    <dgm:pt modelId="{A52404CC-D789-4360-83AE-468304FE2C1E}" type="pres">
      <dgm:prSet presAssocID="{BFA47C36-54A4-4B30-98E1-C83831645671}" presName="linearFlow" presStyleCnt="0">
        <dgm:presLayoutVars>
          <dgm:dir/>
          <dgm:resizeHandles val="exact"/>
        </dgm:presLayoutVars>
      </dgm:prSet>
      <dgm:spPr/>
    </dgm:pt>
    <dgm:pt modelId="{7899F02F-94E3-4E77-BDA0-C5641E344984}" type="pres">
      <dgm:prSet presAssocID="{3E6B3C4A-1BE3-4F0A-9BAE-50A5A25202BA}" presName="composite" presStyleCnt="0"/>
      <dgm:spPr/>
    </dgm:pt>
    <dgm:pt modelId="{BB8F833E-95E7-401D-BD9D-CA9A7AFAD01B}" type="pres">
      <dgm:prSet presAssocID="{3E6B3C4A-1BE3-4F0A-9BAE-50A5A25202BA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545769-0D3C-4DF6-A68E-1F74FD4AE70A}" type="pres">
      <dgm:prSet presAssocID="{3E6B3C4A-1BE3-4F0A-9BAE-50A5A25202BA}" presName="txShp" presStyleLbl="node1" presStyleIdx="0" presStyleCnt="3" custScaleX="1074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ACE36-4458-4BEB-B2F5-5A14C44D2861}" type="pres">
      <dgm:prSet presAssocID="{617CBE6F-1D0D-4664-8DF9-B7D4A8E9F049}" presName="spacing" presStyleCnt="0"/>
      <dgm:spPr/>
    </dgm:pt>
    <dgm:pt modelId="{6A6A2D18-649E-430A-9C58-ADE47F8BEB2C}" type="pres">
      <dgm:prSet presAssocID="{4676B809-876A-49E4-8A9B-B35EE9CFB87E}" presName="composite" presStyleCnt="0"/>
      <dgm:spPr/>
    </dgm:pt>
    <dgm:pt modelId="{6A56BD7F-00AA-4F1B-BCC6-082571A01427}" type="pres">
      <dgm:prSet presAssocID="{4676B809-876A-49E4-8A9B-B35EE9CFB87E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2AF6564-1853-40A5-92CB-7F2B3F397A4E}" type="pres">
      <dgm:prSet presAssocID="{4676B809-876A-49E4-8A9B-B35EE9CFB87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11D66-233D-4B97-8662-BE1B1ED3C9E5}" type="pres">
      <dgm:prSet presAssocID="{0F259B11-0E4F-4A33-98BC-F26281A63E15}" presName="spacing" presStyleCnt="0"/>
      <dgm:spPr/>
    </dgm:pt>
    <dgm:pt modelId="{A396BE34-2FA0-4D0E-B2AF-DFE1CBF6CCA6}" type="pres">
      <dgm:prSet presAssocID="{18DEF947-7F8A-429C-B924-1B17062C7B3F}" presName="composite" presStyleCnt="0"/>
      <dgm:spPr/>
    </dgm:pt>
    <dgm:pt modelId="{944CBA51-073F-438E-A058-D20A6C7073F4}" type="pres">
      <dgm:prSet presAssocID="{18DEF947-7F8A-429C-B924-1B17062C7B3F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AED352F-9858-41E7-A492-ACB81056002D}" type="pres">
      <dgm:prSet presAssocID="{18DEF947-7F8A-429C-B924-1B17062C7B3F}" presName="txShp" presStyleLbl="node1" presStyleIdx="2" presStyleCnt="3">
        <dgm:presLayoutVars>
          <dgm:bulletEnabled val="1"/>
        </dgm:presLayoutVars>
      </dgm:prSet>
      <dgm:spPr/>
    </dgm:pt>
  </dgm:ptLst>
  <dgm:cxnLst>
    <dgm:cxn modelId="{AE0BE91A-E72C-4A5B-8A25-516CBA022CE5}" type="presOf" srcId="{4676B809-876A-49E4-8A9B-B35EE9CFB87E}" destId="{72AF6564-1853-40A5-92CB-7F2B3F397A4E}" srcOrd="0" destOrd="0" presId="urn:microsoft.com/office/officeart/2005/8/layout/vList3"/>
    <dgm:cxn modelId="{F4C21E5A-5126-4932-A18F-1E7169D5DC7E}" type="presOf" srcId="{18DEF947-7F8A-429C-B924-1B17062C7B3F}" destId="{0AED352F-9858-41E7-A492-ACB81056002D}" srcOrd="0" destOrd="0" presId="urn:microsoft.com/office/officeart/2005/8/layout/vList3"/>
    <dgm:cxn modelId="{EC326B5B-38F4-4149-897F-D38A78B5D6C3}" srcId="{BFA47C36-54A4-4B30-98E1-C83831645671}" destId="{4676B809-876A-49E4-8A9B-B35EE9CFB87E}" srcOrd="1" destOrd="0" parTransId="{2D67A2F5-E490-44DB-95FD-DE1E6A039B9A}" sibTransId="{0F259B11-0E4F-4A33-98BC-F26281A63E15}"/>
    <dgm:cxn modelId="{3A8C5248-DEE9-4540-9170-8529624761AE}" srcId="{BFA47C36-54A4-4B30-98E1-C83831645671}" destId="{18DEF947-7F8A-429C-B924-1B17062C7B3F}" srcOrd="2" destOrd="0" parTransId="{0713FF7E-FC36-42C3-BC7E-4612E5CF8766}" sibTransId="{D9460DDD-F685-40CE-834F-F313967F0EC2}"/>
    <dgm:cxn modelId="{33AAFE62-1572-4599-AE0D-6D9BBE6FAA10}" type="presOf" srcId="{3E6B3C4A-1BE3-4F0A-9BAE-50A5A25202BA}" destId="{CD545769-0D3C-4DF6-A68E-1F74FD4AE70A}" srcOrd="0" destOrd="0" presId="urn:microsoft.com/office/officeart/2005/8/layout/vList3"/>
    <dgm:cxn modelId="{497CCB8D-E4A5-4259-ACA5-AA0827080F8C}" srcId="{BFA47C36-54A4-4B30-98E1-C83831645671}" destId="{3E6B3C4A-1BE3-4F0A-9BAE-50A5A25202BA}" srcOrd="0" destOrd="0" parTransId="{78B0CC04-FEDB-4FA6-B00E-A57D752F561A}" sibTransId="{617CBE6F-1D0D-4664-8DF9-B7D4A8E9F049}"/>
    <dgm:cxn modelId="{F81A48EA-BF3D-416B-8688-F5F4E1EF45E6}" type="presOf" srcId="{BFA47C36-54A4-4B30-98E1-C83831645671}" destId="{A52404CC-D789-4360-83AE-468304FE2C1E}" srcOrd="0" destOrd="0" presId="urn:microsoft.com/office/officeart/2005/8/layout/vList3"/>
    <dgm:cxn modelId="{89B389B8-2908-4F6F-95C1-C133EC7CD817}" type="presParOf" srcId="{A52404CC-D789-4360-83AE-468304FE2C1E}" destId="{7899F02F-94E3-4E77-BDA0-C5641E344984}" srcOrd="0" destOrd="0" presId="urn:microsoft.com/office/officeart/2005/8/layout/vList3"/>
    <dgm:cxn modelId="{7F7D5884-0C06-4916-B9CD-59F807484AB5}" type="presParOf" srcId="{7899F02F-94E3-4E77-BDA0-C5641E344984}" destId="{BB8F833E-95E7-401D-BD9D-CA9A7AFAD01B}" srcOrd="0" destOrd="0" presId="urn:microsoft.com/office/officeart/2005/8/layout/vList3"/>
    <dgm:cxn modelId="{E1A3567C-B67D-4A42-8030-398EABB16328}" type="presParOf" srcId="{7899F02F-94E3-4E77-BDA0-C5641E344984}" destId="{CD545769-0D3C-4DF6-A68E-1F74FD4AE70A}" srcOrd="1" destOrd="0" presId="urn:microsoft.com/office/officeart/2005/8/layout/vList3"/>
    <dgm:cxn modelId="{1BB867E8-BDAE-4D31-8A66-7E741FD28FB3}" type="presParOf" srcId="{A52404CC-D789-4360-83AE-468304FE2C1E}" destId="{B61ACE36-4458-4BEB-B2F5-5A14C44D2861}" srcOrd="1" destOrd="0" presId="urn:microsoft.com/office/officeart/2005/8/layout/vList3"/>
    <dgm:cxn modelId="{4F41129E-B9CE-43F5-B3BA-EC94B34DA847}" type="presParOf" srcId="{A52404CC-D789-4360-83AE-468304FE2C1E}" destId="{6A6A2D18-649E-430A-9C58-ADE47F8BEB2C}" srcOrd="2" destOrd="0" presId="urn:microsoft.com/office/officeart/2005/8/layout/vList3"/>
    <dgm:cxn modelId="{7FA33D13-C1CA-44BF-8FC3-AE78CD0D2C64}" type="presParOf" srcId="{6A6A2D18-649E-430A-9C58-ADE47F8BEB2C}" destId="{6A56BD7F-00AA-4F1B-BCC6-082571A01427}" srcOrd="0" destOrd="0" presId="urn:microsoft.com/office/officeart/2005/8/layout/vList3"/>
    <dgm:cxn modelId="{C7B19F6B-2F8A-4D5B-A5C6-23BA7D44E4EB}" type="presParOf" srcId="{6A6A2D18-649E-430A-9C58-ADE47F8BEB2C}" destId="{72AF6564-1853-40A5-92CB-7F2B3F397A4E}" srcOrd="1" destOrd="0" presId="urn:microsoft.com/office/officeart/2005/8/layout/vList3"/>
    <dgm:cxn modelId="{CB53CA7D-7E9C-4170-A0DB-641020A422B5}" type="presParOf" srcId="{A52404CC-D789-4360-83AE-468304FE2C1E}" destId="{29311D66-233D-4B97-8662-BE1B1ED3C9E5}" srcOrd="3" destOrd="0" presId="urn:microsoft.com/office/officeart/2005/8/layout/vList3"/>
    <dgm:cxn modelId="{F99B5807-6077-4CA9-8EA9-26BACC107096}" type="presParOf" srcId="{A52404CC-D789-4360-83AE-468304FE2C1E}" destId="{A396BE34-2FA0-4D0E-B2AF-DFE1CBF6CCA6}" srcOrd="4" destOrd="0" presId="urn:microsoft.com/office/officeart/2005/8/layout/vList3"/>
    <dgm:cxn modelId="{AFB84612-8FEA-4F77-98C4-BF6E1EAE44C9}" type="presParOf" srcId="{A396BE34-2FA0-4D0E-B2AF-DFE1CBF6CCA6}" destId="{944CBA51-073F-438E-A058-D20A6C7073F4}" srcOrd="0" destOrd="0" presId="urn:microsoft.com/office/officeart/2005/8/layout/vList3"/>
    <dgm:cxn modelId="{A1AFC6AD-F087-4429-8C35-E6D1E15FC8A3}" type="presParOf" srcId="{A396BE34-2FA0-4D0E-B2AF-DFE1CBF6CCA6}" destId="{0AED352F-9858-41E7-A492-ACB81056002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5D154A-1C7E-4092-9EB2-618402FF63B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900D93A-CD6C-438E-A016-B39C9397AEE2}">
      <dgm:prSet phldrT="[Text]" custT="1"/>
      <dgm:spPr/>
      <dgm:t>
        <a:bodyPr/>
        <a:lstStyle/>
        <a:p>
          <a:r>
            <a:rPr lang="en-US" sz="1800" dirty="0" smtClean="0"/>
            <a:t>Promise of a better life.</a:t>
          </a:r>
          <a:endParaRPr lang="en-US" sz="1800" dirty="0"/>
        </a:p>
      </dgm:t>
    </dgm:pt>
    <dgm:pt modelId="{3E168D67-76FF-4933-8798-1817BE8AC9AD}" type="parTrans" cxnId="{C18DD6D3-B9F5-45D3-9903-F88CB8655743}">
      <dgm:prSet/>
      <dgm:spPr/>
      <dgm:t>
        <a:bodyPr/>
        <a:lstStyle/>
        <a:p>
          <a:endParaRPr lang="en-US"/>
        </a:p>
      </dgm:t>
    </dgm:pt>
    <dgm:pt modelId="{EBEC42D2-F332-4BB8-A845-83B4DAEFE9EC}" type="sibTrans" cxnId="{C18DD6D3-B9F5-45D3-9903-F88CB8655743}">
      <dgm:prSet/>
      <dgm:spPr/>
      <dgm:t>
        <a:bodyPr/>
        <a:lstStyle/>
        <a:p>
          <a:endParaRPr lang="en-US"/>
        </a:p>
      </dgm:t>
    </dgm:pt>
    <dgm:pt modelId="{1E92C99D-FC58-4CA2-A5F5-E91164CBA53B}">
      <dgm:prSet phldrT="[Text]" custT="1"/>
      <dgm:spPr/>
      <dgm:t>
        <a:bodyPr/>
        <a:lstStyle/>
        <a:p>
          <a:r>
            <a:rPr lang="en-US" sz="1800" dirty="0" smtClean="0"/>
            <a:t>Jobs and education were more </a:t>
          </a:r>
          <a:r>
            <a:rPr lang="en-US" sz="1800" dirty="0" err="1" smtClean="0"/>
            <a:t>accesible</a:t>
          </a:r>
          <a:endParaRPr lang="en-US" sz="1800" dirty="0"/>
        </a:p>
      </dgm:t>
    </dgm:pt>
    <dgm:pt modelId="{A714D420-D336-4A31-8963-78CBF0E6F625}" type="parTrans" cxnId="{808E9FD8-F2E6-4BCB-8BBB-F706F30B3223}">
      <dgm:prSet/>
      <dgm:spPr/>
      <dgm:t>
        <a:bodyPr/>
        <a:lstStyle/>
        <a:p>
          <a:endParaRPr lang="en-US"/>
        </a:p>
      </dgm:t>
    </dgm:pt>
    <dgm:pt modelId="{B54436E8-BAD3-4852-895F-981652F75EE2}" type="sibTrans" cxnId="{808E9FD8-F2E6-4BCB-8BBB-F706F30B3223}">
      <dgm:prSet/>
      <dgm:spPr/>
      <dgm:t>
        <a:bodyPr/>
        <a:lstStyle/>
        <a:p>
          <a:endParaRPr lang="en-US"/>
        </a:p>
      </dgm:t>
    </dgm:pt>
    <dgm:pt modelId="{6A2BEE9B-AD99-4AAB-A41B-B0FA908ACDF7}">
      <dgm:prSet phldrT="[Text]" custT="1"/>
      <dgm:spPr/>
      <dgm:t>
        <a:bodyPr/>
        <a:lstStyle/>
        <a:p>
          <a:r>
            <a:rPr lang="en-US" sz="1800" dirty="0" smtClean="0"/>
            <a:t>The American Dream!</a:t>
          </a:r>
          <a:endParaRPr lang="en-US" sz="1800" dirty="0"/>
        </a:p>
      </dgm:t>
    </dgm:pt>
    <dgm:pt modelId="{C3871F88-FA90-4A39-B04B-B3BC573C3C50}" type="parTrans" cxnId="{47B33BB3-84F9-4929-A63F-EA3DF8562287}">
      <dgm:prSet/>
      <dgm:spPr/>
      <dgm:t>
        <a:bodyPr/>
        <a:lstStyle/>
        <a:p>
          <a:endParaRPr lang="en-US"/>
        </a:p>
      </dgm:t>
    </dgm:pt>
    <dgm:pt modelId="{E2195616-DF18-497E-A1C8-369078EDF368}" type="sibTrans" cxnId="{47B33BB3-84F9-4929-A63F-EA3DF8562287}">
      <dgm:prSet/>
      <dgm:spPr/>
      <dgm:t>
        <a:bodyPr/>
        <a:lstStyle/>
        <a:p>
          <a:endParaRPr lang="en-US"/>
        </a:p>
      </dgm:t>
    </dgm:pt>
    <dgm:pt modelId="{CEAA5B68-7042-4702-AE61-FB6865577C6F}" type="pres">
      <dgm:prSet presAssocID="{405D154A-1C7E-4092-9EB2-618402FF63BD}" presName="linearFlow" presStyleCnt="0">
        <dgm:presLayoutVars>
          <dgm:dir/>
          <dgm:resizeHandles val="exact"/>
        </dgm:presLayoutVars>
      </dgm:prSet>
      <dgm:spPr/>
    </dgm:pt>
    <dgm:pt modelId="{94FD072A-5BE2-497A-9010-12A6830C519F}" type="pres">
      <dgm:prSet presAssocID="{0900D93A-CD6C-438E-A016-B39C9397AEE2}" presName="composite" presStyleCnt="0"/>
      <dgm:spPr/>
    </dgm:pt>
    <dgm:pt modelId="{CA030DB1-1C8D-40C3-A1D9-5BC74F7BCA67}" type="pres">
      <dgm:prSet presAssocID="{0900D93A-CD6C-438E-A016-B39C9397AEE2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72F01C3-C55C-4902-BE81-B8383AD92DDB}" type="pres">
      <dgm:prSet presAssocID="{0900D93A-CD6C-438E-A016-B39C9397AEE2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8E41F-97FB-4373-B4D1-D7B1E7D23BF4}" type="pres">
      <dgm:prSet presAssocID="{EBEC42D2-F332-4BB8-A845-83B4DAEFE9EC}" presName="spacing" presStyleCnt="0"/>
      <dgm:spPr/>
    </dgm:pt>
    <dgm:pt modelId="{D4DD03BA-5225-4C16-AAB0-9EBB71D48916}" type="pres">
      <dgm:prSet presAssocID="{1E92C99D-FC58-4CA2-A5F5-E91164CBA53B}" presName="composite" presStyleCnt="0"/>
      <dgm:spPr/>
    </dgm:pt>
    <dgm:pt modelId="{74F2539B-90F4-40CC-8AD6-2B0644A8E2BA}" type="pres">
      <dgm:prSet presAssocID="{1E92C99D-FC58-4CA2-A5F5-E91164CBA53B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772C0E7-C2FE-423D-88FE-DC5D70594D6A}" type="pres">
      <dgm:prSet presAssocID="{1E92C99D-FC58-4CA2-A5F5-E91164CBA53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992B8-6879-44F4-8A45-3DDF61D9592F}" type="pres">
      <dgm:prSet presAssocID="{B54436E8-BAD3-4852-895F-981652F75EE2}" presName="spacing" presStyleCnt="0"/>
      <dgm:spPr/>
    </dgm:pt>
    <dgm:pt modelId="{83F918E4-FC5A-4D01-B7A1-5CA0CDF11269}" type="pres">
      <dgm:prSet presAssocID="{6A2BEE9B-AD99-4AAB-A41B-B0FA908ACDF7}" presName="composite" presStyleCnt="0"/>
      <dgm:spPr/>
    </dgm:pt>
    <dgm:pt modelId="{87034CB0-7845-45D3-8DDD-7DA498FB4FA8}" type="pres">
      <dgm:prSet presAssocID="{6A2BEE9B-AD99-4AAB-A41B-B0FA908ACDF7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86ACEE4-18CD-47AB-B3A8-FCE42F5BD6CB}" type="pres">
      <dgm:prSet presAssocID="{6A2BEE9B-AD99-4AAB-A41B-B0FA908ACDF7}" presName="txShp" presStyleLbl="node1" presStyleIdx="2" presStyleCnt="3">
        <dgm:presLayoutVars>
          <dgm:bulletEnabled val="1"/>
        </dgm:presLayoutVars>
      </dgm:prSet>
      <dgm:spPr/>
    </dgm:pt>
  </dgm:ptLst>
  <dgm:cxnLst>
    <dgm:cxn modelId="{A3295066-F096-4131-92AC-F72375114DBB}" type="presOf" srcId="{0900D93A-CD6C-438E-A016-B39C9397AEE2}" destId="{372F01C3-C55C-4902-BE81-B8383AD92DDB}" srcOrd="0" destOrd="0" presId="urn:microsoft.com/office/officeart/2005/8/layout/vList3"/>
    <dgm:cxn modelId="{D4FBC498-8163-4CCE-BE28-33203097E531}" type="presOf" srcId="{405D154A-1C7E-4092-9EB2-618402FF63BD}" destId="{CEAA5B68-7042-4702-AE61-FB6865577C6F}" srcOrd="0" destOrd="0" presId="urn:microsoft.com/office/officeart/2005/8/layout/vList3"/>
    <dgm:cxn modelId="{7CD47CE3-1277-4780-A218-8A3C1AE686F9}" type="presOf" srcId="{1E92C99D-FC58-4CA2-A5F5-E91164CBA53B}" destId="{C772C0E7-C2FE-423D-88FE-DC5D70594D6A}" srcOrd="0" destOrd="0" presId="urn:microsoft.com/office/officeart/2005/8/layout/vList3"/>
    <dgm:cxn modelId="{C18DD6D3-B9F5-45D3-9903-F88CB8655743}" srcId="{405D154A-1C7E-4092-9EB2-618402FF63BD}" destId="{0900D93A-CD6C-438E-A016-B39C9397AEE2}" srcOrd="0" destOrd="0" parTransId="{3E168D67-76FF-4933-8798-1817BE8AC9AD}" sibTransId="{EBEC42D2-F332-4BB8-A845-83B4DAEFE9EC}"/>
    <dgm:cxn modelId="{47B33BB3-84F9-4929-A63F-EA3DF8562287}" srcId="{405D154A-1C7E-4092-9EB2-618402FF63BD}" destId="{6A2BEE9B-AD99-4AAB-A41B-B0FA908ACDF7}" srcOrd="2" destOrd="0" parTransId="{C3871F88-FA90-4A39-B04B-B3BC573C3C50}" sibTransId="{E2195616-DF18-497E-A1C8-369078EDF368}"/>
    <dgm:cxn modelId="{1E1A4CC6-24D9-4C5E-A604-29898CDA7A46}" type="presOf" srcId="{6A2BEE9B-AD99-4AAB-A41B-B0FA908ACDF7}" destId="{C86ACEE4-18CD-47AB-B3A8-FCE42F5BD6CB}" srcOrd="0" destOrd="0" presId="urn:microsoft.com/office/officeart/2005/8/layout/vList3"/>
    <dgm:cxn modelId="{808E9FD8-F2E6-4BCB-8BBB-F706F30B3223}" srcId="{405D154A-1C7E-4092-9EB2-618402FF63BD}" destId="{1E92C99D-FC58-4CA2-A5F5-E91164CBA53B}" srcOrd="1" destOrd="0" parTransId="{A714D420-D336-4A31-8963-78CBF0E6F625}" sibTransId="{B54436E8-BAD3-4852-895F-981652F75EE2}"/>
    <dgm:cxn modelId="{23C233D9-49F6-48DC-92D0-74C0D48853A2}" type="presParOf" srcId="{CEAA5B68-7042-4702-AE61-FB6865577C6F}" destId="{94FD072A-5BE2-497A-9010-12A6830C519F}" srcOrd="0" destOrd="0" presId="urn:microsoft.com/office/officeart/2005/8/layout/vList3"/>
    <dgm:cxn modelId="{49F40075-004D-42D7-BA04-87E891E2FC3E}" type="presParOf" srcId="{94FD072A-5BE2-497A-9010-12A6830C519F}" destId="{CA030DB1-1C8D-40C3-A1D9-5BC74F7BCA67}" srcOrd="0" destOrd="0" presId="urn:microsoft.com/office/officeart/2005/8/layout/vList3"/>
    <dgm:cxn modelId="{B5E89608-1059-45DA-8879-08148F923672}" type="presParOf" srcId="{94FD072A-5BE2-497A-9010-12A6830C519F}" destId="{372F01C3-C55C-4902-BE81-B8383AD92DDB}" srcOrd="1" destOrd="0" presId="urn:microsoft.com/office/officeart/2005/8/layout/vList3"/>
    <dgm:cxn modelId="{52E58F06-A668-46F0-AA9B-9EFD71DEA753}" type="presParOf" srcId="{CEAA5B68-7042-4702-AE61-FB6865577C6F}" destId="{C838E41F-97FB-4373-B4D1-D7B1E7D23BF4}" srcOrd="1" destOrd="0" presId="urn:microsoft.com/office/officeart/2005/8/layout/vList3"/>
    <dgm:cxn modelId="{A439D713-97F9-474F-B98A-3A0754DE2174}" type="presParOf" srcId="{CEAA5B68-7042-4702-AE61-FB6865577C6F}" destId="{D4DD03BA-5225-4C16-AAB0-9EBB71D48916}" srcOrd="2" destOrd="0" presId="urn:microsoft.com/office/officeart/2005/8/layout/vList3"/>
    <dgm:cxn modelId="{647B0A43-3C60-410C-B907-D20871200F37}" type="presParOf" srcId="{D4DD03BA-5225-4C16-AAB0-9EBB71D48916}" destId="{74F2539B-90F4-40CC-8AD6-2B0644A8E2BA}" srcOrd="0" destOrd="0" presId="urn:microsoft.com/office/officeart/2005/8/layout/vList3"/>
    <dgm:cxn modelId="{04D691E0-C5A9-46B3-B980-307DB9F667A3}" type="presParOf" srcId="{D4DD03BA-5225-4C16-AAB0-9EBB71D48916}" destId="{C772C0E7-C2FE-423D-88FE-DC5D70594D6A}" srcOrd="1" destOrd="0" presId="urn:microsoft.com/office/officeart/2005/8/layout/vList3"/>
    <dgm:cxn modelId="{F8C06CC5-6FAF-4F4C-99FE-973278E4B9ED}" type="presParOf" srcId="{CEAA5B68-7042-4702-AE61-FB6865577C6F}" destId="{DC4992B8-6879-44F4-8A45-3DDF61D9592F}" srcOrd="3" destOrd="0" presId="urn:microsoft.com/office/officeart/2005/8/layout/vList3"/>
    <dgm:cxn modelId="{D6BBEEA9-9E56-4347-BE1C-58A9339187F5}" type="presParOf" srcId="{CEAA5B68-7042-4702-AE61-FB6865577C6F}" destId="{83F918E4-FC5A-4D01-B7A1-5CA0CDF11269}" srcOrd="4" destOrd="0" presId="urn:microsoft.com/office/officeart/2005/8/layout/vList3"/>
    <dgm:cxn modelId="{4CBE754D-1F9D-4CCD-BF17-CC03F06BC67F}" type="presParOf" srcId="{83F918E4-FC5A-4D01-B7A1-5CA0CDF11269}" destId="{87034CB0-7845-45D3-8DDD-7DA498FB4FA8}" srcOrd="0" destOrd="0" presId="urn:microsoft.com/office/officeart/2005/8/layout/vList3"/>
    <dgm:cxn modelId="{706DF6DD-6EDA-4ED8-B794-EA7BD982A4D2}" type="presParOf" srcId="{83F918E4-FC5A-4D01-B7A1-5CA0CDF11269}" destId="{C86ACEE4-18CD-47AB-B3A8-FCE42F5BD6C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545769-0D3C-4DF6-A68E-1F74FD4AE70A}">
      <dsp:nvSpPr>
        <dsp:cNvPr id="0" name=""/>
        <dsp:cNvSpPr/>
      </dsp:nvSpPr>
      <dsp:spPr>
        <a:xfrm rot="10800000">
          <a:off x="788247" y="1646"/>
          <a:ext cx="2886536" cy="104549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103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Devastation left by hundreds of years of Spanish </a:t>
          </a:r>
          <a:r>
            <a:rPr lang="en-US" sz="1800" kern="1200" dirty="0" err="1" smtClean="0"/>
            <a:t>Colonizarion</a:t>
          </a:r>
          <a:endParaRPr lang="en-US" sz="1800" kern="1200" dirty="0"/>
        </a:p>
      </dsp:txBody>
      <dsp:txXfrm rot="10800000">
        <a:off x="788247" y="1646"/>
        <a:ext cx="2886536" cy="1045497"/>
      </dsp:txXfrm>
    </dsp:sp>
    <dsp:sp modelId="{BB8F833E-95E7-401D-BD9D-CA9A7AFAD01B}">
      <dsp:nvSpPr>
        <dsp:cNvPr id="0" name=""/>
        <dsp:cNvSpPr/>
      </dsp:nvSpPr>
      <dsp:spPr>
        <a:xfrm>
          <a:off x="365404" y="1646"/>
          <a:ext cx="1045497" cy="104549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AF6564-1853-40A5-92CB-7F2B3F397A4E}">
      <dsp:nvSpPr>
        <dsp:cNvPr id="0" name=""/>
        <dsp:cNvSpPr/>
      </dsp:nvSpPr>
      <dsp:spPr>
        <a:xfrm rot="10800000">
          <a:off x="938105" y="1359232"/>
          <a:ext cx="2686725" cy="104549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103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U.S Control wasn’t much better </a:t>
          </a:r>
          <a:endParaRPr lang="en-US" sz="1800" kern="1200" dirty="0"/>
        </a:p>
      </dsp:txBody>
      <dsp:txXfrm rot="10800000">
        <a:off x="938105" y="1359232"/>
        <a:ext cx="2686725" cy="1045497"/>
      </dsp:txXfrm>
    </dsp:sp>
    <dsp:sp modelId="{6A56BD7F-00AA-4F1B-BCC6-082571A01427}">
      <dsp:nvSpPr>
        <dsp:cNvPr id="0" name=""/>
        <dsp:cNvSpPr/>
      </dsp:nvSpPr>
      <dsp:spPr>
        <a:xfrm>
          <a:off x="415357" y="1359232"/>
          <a:ext cx="1045497" cy="104549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AED352F-9858-41E7-A492-ACB81056002D}">
      <dsp:nvSpPr>
        <dsp:cNvPr id="0" name=""/>
        <dsp:cNvSpPr/>
      </dsp:nvSpPr>
      <dsp:spPr>
        <a:xfrm rot="10800000">
          <a:off x="938105" y="2716818"/>
          <a:ext cx="2686725" cy="104549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103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Extreme poverty and political turmoil</a:t>
          </a:r>
          <a:endParaRPr lang="en-US" sz="1800" kern="1200" dirty="0"/>
        </a:p>
      </dsp:txBody>
      <dsp:txXfrm rot="10800000">
        <a:off x="938105" y="2716818"/>
        <a:ext cx="2686725" cy="1045497"/>
      </dsp:txXfrm>
    </dsp:sp>
    <dsp:sp modelId="{944CBA51-073F-438E-A058-D20A6C7073F4}">
      <dsp:nvSpPr>
        <dsp:cNvPr id="0" name=""/>
        <dsp:cNvSpPr/>
      </dsp:nvSpPr>
      <dsp:spPr>
        <a:xfrm>
          <a:off x="415357" y="2716818"/>
          <a:ext cx="1045497" cy="104549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2F01C3-C55C-4902-BE81-B8383AD92DDB}">
      <dsp:nvSpPr>
        <dsp:cNvPr id="0" name=""/>
        <dsp:cNvSpPr/>
      </dsp:nvSpPr>
      <dsp:spPr>
        <a:xfrm rot="10800000">
          <a:off x="938474" y="908"/>
          <a:ext cx="2687780" cy="10459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216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Promise of a better life.</a:t>
          </a:r>
          <a:endParaRPr lang="en-US" sz="1800" kern="1200" dirty="0"/>
        </a:p>
      </dsp:txBody>
      <dsp:txXfrm rot="10800000">
        <a:off x="938474" y="908"/>
        <a:ext cx="2687780" cy="1045907"/>
      </dsp:txXfrm>
    </dsp:sp>
    <dsp:sp modelId="{CA030DB1-1C8D-40C3-A1D9-5BC74F7BCA67}">
      <dsp:nvSpPr>
        <dsp:cNvPr id="0" name=""/>
        <dsp:cNvSpPr/>
      </dsp:nvSpPr>
      <dsp:spPr>
        <a:xfrm>
          <a:off x="415520" y="908"/>
          <a:ext cx="1045907" cy="10459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2C0E7-C2FE-423D-88FE-DC5D70594D6A}">
      <dsp:nvSpPr>
        <dsp:cNvPr id="0" name=""/>
        <dsp:cNvSpPr/>
      </dsp:nvSpPr>
      <dsp:spPr>
        <a:xfrm rot="10800000">
          <a:off x="938474" y="1359027"/>
          <a:ext cx="2687780" cy="10459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216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Jobs and education were more </a:t>
          </a:r>
          <a:r>
            <a:rPr lang="en-US" sz="1800" kern="1200" dirty="0" err="1" smtClean="0"/>
            <a:t>accesible</a:t>
          </a:r>
          <a:endParaRPr lang="en-US" sz="1800" kern="1200" dirty="0"/>
        </a:p>
      </dsp:txBody>
      <dsp:txXfrm rot="10800000">
        <a:off x="938474" y="1359027"/>
        <a:ext cx="2687780" cy="1045907"/>
      </dsp:txXfrm>
    </dsp:sp>
    <dsp:sp modelId="{74F2539B-90F4-40CC-8AD6-2B0644A8E2BA}">
      <dsp:nvSpPr>
        <dsp:cNvPr id="0" name=""/>
        <dsp:cNvSpPr/>
      </dsp:nvSpPr>
      <dsp:spPr>
        <a:xfrm>
          <a:off x="415520" y="1359027"/>
          <a:ext cx="1045907" cy="10459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ACEE4-18CD-47AB-B3A8-FCE42F5BD6CB}">
      <dsp:nvSpPr>
        <dsp:cNvPr id="0" name=""/>
        <dsp:cNvSpPr/>
      </dsp:nvSpPr>
      <dsp:spPr>
        <a:xfrm rot="10800000">
          <a:off x="938474" y="2717146"/>
          <a:ext cx="2687780" cy="10459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216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American Dream!</a:t>
          </a:r>
          <a:endParaRPr lang="en-US" sz="1800" kern="1200" dirty="0"/>
        </a:p>
      </dsp:txBody>
      <dsp:txXfrm rot="10800000">
        <a:off x="938474" y="2717146"/>
        <a:ext cx="2687780" cy="1045907"/>
      </dsp:txXfrm>
    </dsp:sp>
    <dsp:sp modelId="{87034CB0-7845-45D3-8DDD-7DA498FB4FA8}">
      <dsp:nvSpPr>
        <dsp:cNvPr id="0" name=""/>
        <dsp:cNvSpPr/>
      </dsp:nvSpPr>
      <dsp:spPr>
        <a:xfrm>
          <a:off x="415520" y="2717146"/>
          <a:ext cx="1045907" cy="10459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7F1DE83-69F9-469B-A674-4D4A2B737912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6B83276-8260-47FF-999E-4E6BEEC025F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plit orient="vert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Philip Vera Cruz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i="1" dirty="0" smtClean="0"/>
              <a:t>“If more young people could just get involved in the important issues of Social Justice, they would form a golden foundation for the struggle of all people to improve their lives.”</a:t>
            </a:r>
            <a:endParaRPr lang="en-US" sz="1800" dirty="0" smtClean="0"/>
          </a:p>
          <a:p>
            <a:r>
              <a:rPr lang="en-US" sz="1800" dirty="0" smtClean="0"/>
              <a:t>- Philip Vera Cruz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11" name="Content Placeholder 10" descr="pa0170_01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" y="1295399"/>
            <a:ext cx="3505200" cy="5214203"/>
          </a:xfrm>
        </p:spPr>
      </p:pic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038600" cy="4447032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US" b="1" dirty="0" smtClean="0"/>
              <a:t>Filipino American labor </a:t>
            </a:r>
            <a:r>
              <a:rPr lang="en-US" b="1" dirty="0" smtClean="0"/>
              <a:t>leader</a:t>
            </a:r>
          </a:p>
          <a:p>
            <a:pPr fontAlgn="base"/>
            <a:endParaRPr lang="en-US" b="1" dirty="0" smtClean="0"/>
          </a:p>
          <a:p>
            <a:pPr fontAlgn="base"/>
            <a:r>
              <a:rPr lang="en-US" b="1" dirty="0" smtClean="0"/>
              <a:t>Farm </a:t>
            </a:r>
            <a:r>
              <a:rPr lang="en-US" b="1" dirty="0" smtClean="0"/>
              <a:t>worker</a:t>
            </a:r>
          </a:p>
          <a:p>
            <a:pPr fontAlgn="base"/>
            <a:endParaRPr lang="en-US" b="1" dirty="0" smtClean="0"/>
          </a:p>
          <a:p>
            <a:pPr fontAlgn="base"/>
            <a:r>
              <a:rPr lang="en-US" b="1" dirty="0" smtClean="0"/>
              <a:t>Leader of the Asian American Civil Rights </a:t>
            </a:r>
            <a:r>
              <a:rPr lang="en-US" b="1" dirty="0" smtClean="0"/>
              <a:t>movement</a:t>
            </a:r>
          </a:p>
          <a:p>
            <a:pPr fontAlgn="base"/>
            <a:endParaRPr lang="en-US" b="1" dirty="0" smtClean="0"/>
          </a:p>
          <a:p>
            <a:pPr fontAlgn="base"/>
            <a:r>
              <a:rPr lang="en-US" b="1" dirty="0" smtClean="0"/>
              <a:t>Co-founder of Agricultural Workers Organizing committee that later merged with National Farm Workers Association to form the United Farm Workers (UFW</a:t>
            </a:r>
            <a:r>
              <a:rPr lang="en-US" b="1" dirty="0" smtClean="0"/>
              <a:t>)</a:t>
            </a:r>
          </a:p>
          <a:p>
            <a:pPr fontAlgn="base"/>
            <a:endParaRPr lang="en-US" b="1" dirty="0" smtClean="0"/>
          </a:p>
          <a:p>
            <a:pPr fontAlgn="base"/>
            <a:endParaRPr lang="en-US" b="1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48200" y="5103674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Life in the Motherland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4040188" cy="750887"/>
          </a:xfrm>
        </p:spPr>
        <p:txBody>
          <a:bodyPr/>
          <a:lstStyle/>
          <a:p>
            <a:pPr algn="ctr"/>
            <a:r>
              <a:rPr lang="en-US" b="1" dirty="0" smtClean="0"/>
              <a:t>Push</a:t>
            </a:r>
            <a:r>
              <a:rPr lang="en-US" dirty="0" smtClean="0"/>
              <a:t> </a:t>
            </a:r>
            <a:r>
              <a:rPr lang="en-US" b="1" dirty="0" smtClean="0"/>
              <a:t>Factors</a:t>
            </a:r>
            <a:endParaRPr lang="en-US" b="1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3"/>
          </p:nvPr>
        </p:nvSpPr>
        <p:spPr>
          <a:xfrm>
            <a:off x="4648200" y="1905000"/>
            <a:ext cx="4041775" cy="761999"/>
          </a:xfrm>
        </p:spPr>
        <p:txBody>
          <a:bodyPr/>
          <a:lstStyle/>
          <a:p>
            <a:pPr algn="ctr"/>
            <a:r>
              <a:rPr lang="en-US" b="1" dirty="0" smtClean="0"/>
              <a:t>Pull Factors</a:t>
            </a:r>
            <a:endParaRPr lang="en-US" b="1" dirty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sz="quarter" idx="2"/>
          </p:nvPr>
        </p:nvGraphicFramePr>
        <p:xfrm>
          <a:off x="381000" y="2895600"/>
          <a:ext cx="4040188" cy="3763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Content Placeholder 16"/>
          <p:cNvGraphicFramePr>
            <a:graphicFrameLocks noGrp="1"/>
          </p:cNvGraphicFramePr>
          <p:nvPr>
            <p:ph sz="quarter" idx="4"/>
          </p:nvPr>
        </p:nvGraphicFramePr>
        <p:xfrm>
          <a:off x="4724400" y="2895600"/>
          <a:ext cx="4041775" cy="3763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57200" y="14478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Philip Vera Cruz was born in </a:t>
            </a:r>
            <a:r>
              <a:rPr lang="en-US" b="1" dirty="0" err="1" smtClean="0"/>
              <a:t>Saoag</a:t>
            </a:r>
            <a:r>
              <a:rPr lang="en-US" b="1" dirty="0" smtClean="0"/>
              <a:t>, </a:t>
            </a:r>
            <a:r>
              <a:rPr lang="en-US" b="1" dirty="0" err="1" smtClean="0"/>
              <a:t>Illocos</a:t>
            </a:r>
            <a:r>
              <a:rPr lang="en-US" b="1" dirty="0" smtClean="0"/>
              <a:t> Sur on December 25, 1904.</a:t>
            </a:r>
            <a:endParaRPr lang="en-US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  <p:bldGraphic spid="16" grpId="0">
        <p:bldAsOne/>
      </p:bldGraphic>
      <p:bldGraphic spid="17" grpId="0">
        <p:bldAsOne/>
      </p:bldGraphic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Reality of the American Dream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Back breaking work for very little pay</a:t>
            </a:r>
            <a:endParaRPr lang="en-US" dirty="0"/>
          </a:p>
        </p:txBody>
      </p:sp>
      <p:pic>
        <p:nvPicPr>
          <p:cNvPr id="10" name="Content Placeholder 9" descr="00238r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4114800" cy="3477006"/>
          </a:xfrm>
        </p:spPr>
      </p:pic>
      <p:pic>
        <p:nvPicPr>
          <p:cNvPr id="12" name="Picture 11" descr="0822cr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191000"/>
            <a:ext cx="2287452" cy="2438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57600" y="593467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486400" y="1600200"/>
            <a:ext cx="3048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Vera Cruz moved to the united stated in 1929.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He worked a multitude of low paying jobs up and down the west coast. </a:t>
            </a:r>
          </a:p>
          <a:p>
            <a:pPr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He found that the farm work in California was more difficult than the work he did back in </a:t>
            </a:r>
            <a:r>
              <a:rPr lang="en-US" b="1" dirty="0" err="1" smtClean="0"/>
              <a:t>Ilocos</a:t>
            </a:r>
            <a:r>
              <a:rPr lang="en-US" b="1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Filipinos especially farm workers experienced violent racism.</a:t>
            </a:r>
            <a:endParaRPr lang="en-US" b="1" dirty="0"/>
          </a:p>
        </p:txBody>
      </p:sp>
      <p:pic>
        <p:nvPicPr>
          <p:cNvPr id="19" name="Picture 18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3581399"/>
            <a:ext cx="1981200" cy="3081867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Vera Cruz and the Labor Movement</a:t>
            </a:r>
            <a:endParaRPr lang="en-US" dirty="0"/>
          </a:p>
        </p:txBody>
      </p:sp>
      <p:pic>
        <p:nvPicPr>
          <p:cNvPr id="10" name="Content Placeholder 9" descr="tumblr_lx1ojvC7gm1qctizzo1_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219200"/>
            <a:ext cx="5458771" cy="3733800"/>
          </a:xfrm>
        </p:spPr>
      </p:pic>
      <p:sp>
        <p:nvSpPr>
          <p:cNvPr id="11" name="TextBox 10"/>
          <p:cNvSpPr txBox="1"/>
          <p:nvPr/>
        </p:nvSpPr>
        <p:spPr>
          <a:xfrm>
            <a:off x="609600" y="54102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Vera Cruz settled in California where he became involved with the National Farm Labor Union  (NFLU) based in Delano , Ca in 1950.</a:t>
            </a:r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Vera Cruz and the Labor Movement</a:t>
            </a:r>
            <a:endParaRPr lang="en-US" dirty="0"/>
          </a:p>
        </p:txBody>
      </p:sp>
      <p:pic>
        <p:nvPicPr>
          <p:cNvPr id="4" name="Content Placeholder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524000"/>
            <a:ext cx="4800600" cy="3352800"/>
          </a:xfrm>
        </p:spPr>
      </p:pic>
      <p:sp>
        <p:nvSpPr>
          <p:cNvPr id="6" name="TextBox 5"/>
          <p:cNvSpPr txBox="1"/>
          <p:nvPr/>
        </p:nvSpPr>
        <p:spPr>
          <a:xfrm>
            <a:off x="914400" y="53340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Vera Cruz’s primary work was in the Agricultural Workers Organizing Committee (AWOC) which comprised of Filipino farm workers.</a:t>
            </a:r>
            <a:endParaRPr lang="en-US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Delano Grape Strike</a:t>
            </a:r>
            <a:endParaRPr lang="en-US" dirty="0"/>
          </a:p>
        </p:txBody>
      </p:sp>
      <p:pic>
        <p:nvPicPr>
          <p:cNvPr id="8" name="Content Placeholder 7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371600"/>
            <a:ext cx="3802566" cy="5029200"/>
          </a:xfrm>
        </p:spPr>
      </p:pic>
      <p:sp>
        <p:nvSpPr>
          <p:cNvPr id="9" name="TextBox 8"/>
          <p:cNvSpPr txBox="1"/>
          <p:nvPr/>
        </p:nvSpPr>
        <p:spPr>
          <a:xfrm>
            <a:off x="4876800" y="1752600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On </a:t>
            </a:r>
            <a:r>
              <a:rPr lang="en-US" b="1" dirty="0"/>
              <a:t>S</a:t>
            </a:r>
            <a:r>
              <a:rPr lang="en-US" b="1" dirty="0" smtClean="0"/>
              <a:t>eptember 8, 1965, the Delano local decided to strike against the grape growers.</a:t>
            </a:r>
          </a:p>
          <a:p>
            <a:pPr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Grape growers tried to bring in Mexican laborers as strike breakers.</a:t>
            </a:r>
          </a:p>
          <a:p>
            <a:pPr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NFLU members including Philip Vera Cruz and Larry </a:t>
            </a:r>
            <a:r>
              <a:rPr lang="en-US" b="1" dirty="0" err="1" smtClean="0"/>
              <a:t>Itliong</a:t>
            </a:r>
            <a:r>
              <a:rPr lang="en-US" b="1" dirty="0" smtClean="0"/>
              <a:t> met with Cesar Chavez and Dolores Huerta of the NFW to discuss a collaboration between the two organizations.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Delano Grape Strike</a:t>
            </a:r>
            <a:endParaRPr lang="en-US" dirty="0"/>
          </a:p>
        </p:txBody>
      </p:sp>
      <p:pic>
        <p:nvPicPr>
          <p:cNvPr id="4" name="Content Placeholder 3" descr="28209_UFW.pre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76400"/>
            <a:ext cx="4952087" cy="4343400"/>
          </a:xfrm>
        </p:spPr>
      </p:pic>
      <p:sp>
        <p:nvSpPr>
          <p:cNvPr id="5" name="TextBox 4"/>
          <p:cNvSpPr txBox="1"/>
          <p:nvPr/>
        </p:nvSpPr>
        <p:spPr>
          <a:xfrm>
            <a:off x="5562600" y="2133600"/>
            <a:ext cx="320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The NFW joined the NFLU  a week after the strike began. </a:t>
            </a:r>
          </a:p>
          <a:p>
            <a:pPr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The two unions became the United Farm Workers (UFW) in 1966 and continued to strike until 1970.</a:t>
            </a:r>
          </a:p>
          <a:p>
            <a:pPr>
              <a:buFont typeface="Arial" pitchFamily="34" charset="0"/>
              <a:buChar char="•"/>
            </a:pPr>
            <a:endParaRPr lang="en-US" b="1" dirty="0"/>
          </a:p>
          <a:p>
            <a:endParaRPr lang="en-US" b="1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Delano Grape Strike</a:t>
            </a:r>
            <a:endParaRPr lang="en-US" dirty="0"/>
          </a:p>
        </p:txBody>
      </p:sp>
      <p:pic>
        <p:nvPicPr>
          <p:cNvPr id="6" name="Content Placeholder 5" descr="252.pre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62400" y="1752600"/>
            <a:ext cx="4912402" cy="4191000"/>
          </a:xfrm>
        </p:spPr>
      </p:pic>
      <p:sp>
        <p:nvSpPr>
          <p:cNvPr id="7" name="TextBox 6"/>
          <p:cNvSpPr txBox="1"/>
          <p:nvPr/>
        </p:nvSpPr>
        <p:spPr>
          <a:xfrm>
            <a:off x="228600" y="2286000"/>
            <a:ext cx="3429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Philip Vera Cruz served as second Vice President on the managing board. The highest position held by a Filipino in the UFW.</a:t>
            </a:r>
          </a:p>
          <a:p>
            <a:pPr>
              <a:buFont typeface="Arial" pitchFamily="34" charset="0"/>
              <a:buChar char="•"/>
            </a:pPr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Vera Cruz left the UFW in 1977 because of political differences with Chavez</a:t>
            </a: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1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6064</TotalTime>
  <Words>394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Philip Vera Cruz</vt:lpstr>
      <vt:lpstr>Overview</vt:lpstr>
      <vt:lpstr>Life in the Motherland</vt:lpstr>
      <vt:lpstr>The Reality of the American Dream Back breaking work for very little pay</vt:lpstr>
      <vt:lpstr>Vera Cruz and the Labor Movement</vt:lpstr>
      <vt:lpstr>Vera Cruz and the Labor Movement</vt:lpstr>
      <vt:lpstr>The Delano Grape Strike</vt:lpstr>
      <vt:lpstr>The Delano Grape Strike</vt:lpstr>
      <vt:lpstr>The Delano Grape Strike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keziah</dc:creator>
  <cp:lastModifiedBy>keziah</cp:lastModifiedBy>
  <cp:revision>34</cp:revision>
  <dcterms:created xsi:type="dcterms:W3CDTF">2013-04-02T03:19:29Z</dcterms:created>
  <dcterms:modified xsi:type="dcterms:W3CDTF">2013-04-06T08:23:31Z</dcterms:modified>
</cp:coreProperties>
</file>